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80" r:id="rId5"/>
    <p:sldId id="257" r:id="rId6"/>
    <p:sldId id="258" r:id="rId7"/>
    <p:sldId id="281" r:id="rId8"/>
    <p:sldId id="261" r:id="rId9"/>
    <p:sldId id="262" r:id="rId10"/>
    <p:sldId id="263" r:id="rId11"/>
    <p:sldId id="264" r:id="rId12"/>
    <p:sldId id="282" r:id="rId13"/>
    <p:sldId id="266" r:id="rId14"/>
    <p:sldId id="283" r:id="rId15"/>
    <p:sldId id="268" r:id="rId16"/>
    <p:sldId id="269" r:id="rId17"/>
    <p:sldId id="270" r:id="rId18"/>
    <p:sldId id="271" r:id="rId19"/>
    <p:sldId id="284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 Greer-Ullrich" initials="PG" lastIdx="3" clrIdx="0">
    <p:extLst>
      <p:ext uri="{19B8F6BF-5375-455C-9EA6-DF929625EA0E}">
        <p15:presenceInfo xmlns:p15="http://schemas.microsoft.com/office/powerpoint/2012/main" userId="Pam Greer-Ullri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D6A5B0-5CEC-4CD7-AA60-7888C00D8DBA}" v="1" dt="2021-10-28T18:16:14.745"/>
  </p1510:revLst>
</p1510:revInfo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2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37100"/>
            <a:ext cx="7772400" cy="10923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35234"/>
            <a:ext cx="6400800" cy="5410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1A89D3"/>
                </a:solidFill>
                <a:latin typeface="Constantia"/>
                <a:cs typeface="Constant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8072" y="374380"/>
            <a:ext cx="1993900" cy="4064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013911"/>
            <a:ext cx="9144000" cy="217989"/>
          </a:xfrm>
          <a:prstGeom prst="rect">
            <a:avLst/>
          </a:prstGeom>
          <a:solidFill>
            <a:srgbClr val="2E8A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1231900"/>
            <a:ext cx="9144000" cy="3505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0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366"/>
            <a:ext cx="8229600" cy="801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953125"/>
            <a:ext cx="3608388" cy="325438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461028"/>
            <a:ext cx="9144000" cy="42428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265113" y="1671638"/>
            <a:ext cx="8670925" cy="3829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5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651"/>
            <a:ext cx="8229600" cy="4353512"/>
          </a:xfrm>
        </p:spPr>
        <p:txBody>
          <a:bodyPr numCol="1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59660"/>
            <a:ext cx="8229600" cy="0"/>
          </a:xfrm>
          <a:prstGeom prst="line">
            <a:avLst/>
          </a:prstGeom>
          <a:ln w="19050" cmpd="sng">
            <a:solidFill>
              <a:srgbClr val="1A89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076386"/>
            <a:ext cx="8221494" cy="483274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0" baseline="0">
                <a:solidFill>
                  <a:srgbClr val="1A89D3"/>
                </a:solidFill>
                <a:latin typeface="Constantia"/>
                <a:cs typeface="Constant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 title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  <p:sp>
        <p:nvSpPr>
          <p:cNvPr id="7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313642"/>
            <a:ext cx="9144000" cy="247914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wrap="square" lIns="548640" tIns="182880" rIns="548640" bIns="182880">
            <a:spAutoFit/>
          </a:bodyPr>
          <a:lstStyle>
            <a:lvl1pPr marL="0" indent="0" algn="l">
              <a:lnSpc>
                <a:spcPct val="150000"/>
              </a:lnSpc>
              <a:buNone/>
              <a:defRPr sz="2400" baseline="0">
                <a:solidFill>
                  <a:srgbClr val="FFFFFF"/>
                </a:solidFill>
              </a:defRPr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“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Dolore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del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magnist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ionsedit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faccumet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vit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a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dempore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preperchit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soluptur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rectem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imolecatquas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modis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voluptatio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vidissequi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acia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quunt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ex ex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est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eum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fugia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sam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sunt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officii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scipsam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quaecto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comnis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audant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estiusdant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moluptatem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quo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te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poritin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ciaeribus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.”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1800" i="1" dirty="0">
                <a:solidFill>
                  <a:schemeClr val="bg1"/>
                </a:solidFill>
                <a:latin typeface="Franklin Gothic Book"/>
                <a:cs typeface="Franklin Gothic Book"/>
              </a:rPr>
              <a:t>— John Calvin</a:t>
            </a:r>
          </a:p>
        </p:txBody>
      </p:sp>
    </p:spTree>
    <p:extLst>
      <p:ext uri="{BB962C8B-B14F-4D97-AF65-F5344CB8AC3E}">
        <p14:creationId xmlns:p14="http://schemas.microsoft.com/office/powerpoint/2010/main" val="1907760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07498"/>
            <a:ext cx="9144000" cy="2603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0692" y="2525917"/>
            <a:ext cx="3549308" cy="72342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62387" y="6076261"/>
            <a:ext cx="6147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Franklin Gothic Book"/>
                <a:cs typeface="Franklin Gothic Book"/>
              </a:rPr>
              <a:t>200 E 12th Street    Jeffersonville, IN 47130     800-858-6127     </a:t>
            </a:r>
            <a:r>
              <a:rPr lang="en-US" sz="1200" b="1" dirty="0" err="1">
                <a:solidFill>
                  <a:schemeClr val="tx2"/>
                </a:solidFill>
                <a:latin typeface="Franklin Gothic Book"/>
                <a:cs typeface="Franklin Gothic Book"/>
              </a:rPr>
              <a:t>presbyterianfoundation.org</a:t>
            </a:r>
            <a:endParaRPr lang="en-US" sz="1200" b="1" dirty="0">
              <a:solidFill>
                <a:schemeClr val="tx2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56696" y="5943146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26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01850"/>
            <a:ext cx="9144000" cy="215582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pPr lvl="0"/>
            <a:r>
              <a:rPr lang="en-US" dirty="0"/>
              <a:t>Transition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22405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3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1231900"/>
            <a:ext cx="9144000" cy="4381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90917"/>
            <a:ext cx="7772400" cy="10923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35234"/>
            <a:ext cx="6400800" cy="5410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1A89D3"/>
                </a:solidFill>
                <a:latin typeface="Constantia"/>
                <a:cs typeface="Constant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8072" y="374380"/>
            <a:ext cx="1993900" cy="4064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013911"/>
            <a:ext cx="9144000" cy="217989"/>
          </a:xfrm>
          <a:prstGeom prst="rect">
            <a:avLst/>
          </a:prstGeom>
          <a:solidFill>
            <a:srgbClr val="2E8A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366"/>
            <a:ext cx="8229600" cy="801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651"/>
            <a:ext cx="8229600" cy="4353512"/>
          </a:xfrm>
        </p:spPr>
        <p:txBody>
          <a:bodyPr numCol="1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59660"/>
            <a:ext cx="8229600" cy="0"/>
          </a:xfrm>
          <a:prstGeom prst="line">
            <a:avLst/>
          </a:prstGeom>
          <a:ln w="19050" cmpd="sng">
            <a:solidFill>
              <a:srgbClr val="1A89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1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365"/>
            <a:ext cx="8229600" cy="801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651"/>
            <a:ext cx="6060684" cy="4353512"/>
          </a:xfrm>
        </p:spPr>
        <p:txBody>
          <a:bodyPr numCol="1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59660"/>
            <a:ext cx="8229600" cy="0"/>
          </a:xfrm>
          <a:prstGeom prst="line">
            <a:avLst/>
          </a:prstGeom>
          <a:ln w="19050" cmpd="sng">
            <a:solidFill>
              <a:srgbClr val="1A89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43712" y="1772652"/>
            <a:ext cx="1834981" cy="3538871"/>
          </a:xfrm>
          <a:prstGeom prst="roundRect">
            <a:avLst>
              <a:gd name="adj" fmla="val 9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wrap="square" lIns="182880" tIns="182880" rIns="182880" bIns="182880">
            <a:sp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>
                <a:latin typeface="Franklin Gothic Book"/>
                <a:cs typeface="Franklin Gothic Book"/>
              </a:rPr>
              <a:t>Click to edit quote box here. </a:t>
            </a:r>
          </a:p>
          <a:p>
            <a:pPr lvl="0"/>
            <a:endParaRPr lang="en-US" dirty="0">
              <a:latin typeface="Franklin Gothic Book"/>
              <a:cs typeface="Franklin Gothic Book"/>
            </a:endParaRPr>
          </a:p>
          <a:p>
            <a:pPr lvl="0"/>
            <a:r>
              <a:rPr lang="en-US" dirty="0">
                <a:latin typeface="Franklin Gothic Book"/>
                <a:cs typeface="Franklin Gothic Book"/>
              </a:rPr>
              <a:t>“It can be a long or short quote”</a:t>
            </a:r>
          </a:p>
        </p:txBody>
      </p:sp>
    </p:spTree>
    <p:extLst>
      <p:ext uri="{BB962C8B-B14F-4D97-AF65-F5344CB8AC3E}">
        <p14:creationId xmlns:p14="http://schemas.microsoft.com/office/powerpoint/2010/main" val="12816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366"/>
            <a:ext cx="8229600" cy="801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651"/>
            <a:ext cx="8229600" cy="2848589"/>
          </a:xfrm>
        </p:spPr>
        <p:txBody>
          <a:bodyPr numCol="1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59660"/>
            <a:ext cx="8229600" cy="0"/>
          </a:xfrm>
          <a:prstGeom prst="line">
            <a:avLst/>
          </a:prstGeom>
          <a:ln w="19050" cmpd="sng">
            <a:solidFill>
              <a:srgbClr val="1A89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798739"/>
            <a:ext cx="9144000" cy="118186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wrap="square" lIns="548640" tIns="182880" rIns="548640" bIns="182880">
            <a:sp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>
                <a:latin typeface="Franklin Gothic Book"/>
                <a:cs typeface="Franklin Gothic Book"/>
              </a:rPr>
              <a:t>“Click to edit quote box here.” </a:t>
            </a:r>
          </a:p>
          <a:p>
            <a:pPr lvl="0"/>
            <a:r>
              <a:rPr lang="en-US" dirty="0">
                <a:latin typeface="Franklin Gothic Book"/>
                <a:cs typeface="Franklin Gothic Book"/>
              </a:rPr>
              <a:t>— Name here</a:t>
            </a:r>
          </a:p>
        </p:txBody>
      </p:sp>
    </p:spTree>
    <p:extLst>
      <p:ext uri="{BB962C8B-B14F-4D97-AF65-F5344CB8AC3E}">
        <p14:creationId xmlns:p14="http://schemas.microsoft.com/office/powerpoint/2010/main" val="294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366"/>
            <a:ext cx="8229600" cy="801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651"/>
            <a:ext cx="4340809" cy="4180474"/>
          </a:xfrm>
        </p:spPr>
        <p:txBody>
          <a:bodyPr numCol="1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59660"/>
            <a:ext cx="8229600" cy="0"/>
          </a:xfrm>
          <a:prstGeom prst="line">
            <a:avLst/>
          </a:prstGeom>
          <a:ln w="19050" cmpd="sng">
            <a:solidFill>
              <a:srgbClr val="1A89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953738" y="1772651"/>
            <a:ext cx="3403600" cy="133820"/>
          </a:xfrm>
          <a:prstGeom prst="rect">
            <a:avLst/>
          </a:prstGeom>
          <a:solidFill>
            <a:srgbClr val="2E8A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953738" y="1906588"/>
            <a:ext cx="3402862" cy="2820987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953125"/>
            <a:ext cx="3608388" cy="32543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67910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365"/>
            <a:ext cx="8229600" cy="801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651"/>
            <a:ext cx="4340809" cy="4180474"/>
          </a:xfrm>
        </p:spPr>
        <p:txBody>
          <a:bodyPr numCol="1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59660"/>
            <a:ext cx="8229600" cy="0"/>
          </a:xfrm>
          <a:prstGeom prst="line">
            <a:avLst/>
          </a:prstGeom>
          <a:ln w="19050" cmpd="sng">
            <a:solidFill>
              <a:srgbClr val="1A89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953738" y="1789254"/>
            <a:ext cx="3402862" cy="142092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953125"/>
            <a:ext cx="3608388" cy="32543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Photo credit here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953738" y="1686876"/>
            <a:ext cx="3403599" cy="102377"/>
          </a:xfrm>
          <a:prstGeom prst="rect">
            <a:avLst/>
          </a:prstGeom>
          <a:solidFill>
            <a:srgbClr val="2E8A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953738" y="3491980"/>
            <a:ext cx="3403599" cy="102377"/>
          </a:xfrm>
          <a:prstGeom prst="rect">
            <a:avLst/>
          </a:prstGeom>
          <a:solidFill>
            <a:srgbClr val="2E8A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953738" y="3594357"/>
            <a:ext cx="3402862" cy="142092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3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366"/>
            <a:ext cx="8229600" cy="801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651"/>
            <a:ext cx="4340809" cy="4180474"/>
          </a:xfrm>
        </p:spPr>
        <p:txBody>
          <a:bodyPr numCol="1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59660"/>
            <a:ext cx="8229600" cy="0"/>
          </a:xfrm>
          <a:prstGeom prst="line">
            <a:avLst/>
          </a:prstGeom>
          <a:ln w="19050" cmpd="sng">
            <a:solidFill>
              <a:srgbClr val="1A89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953125"/>
            <a:ext cx="3608388" cy="32543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Photo credit here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117469" y="1773238"/>
            <a:ext cx="3403600" cy="37449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2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117468" y="1559660"/>
            <a:ext cx="3561225" cy="395849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366"/>
            <a:ext cx="8229600" cy="801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651"/>
            <a:ext cx="4340809" cy="4180474"/>
          </a:xfrm>
        </p:spPr>
        <p:txBody>
          <a:bodyPr numCol="1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59660"/>
            <a:ext cx="8229600" cy="0"/>
          </a:xfrm>
          <a:prstGeom prst="line">
            <a:avLst/>
          </a:prstGeom>
          <a:ln w="19050" cmpd="sng">
            <a:solidFill>
              <a:srgbClr val="1A89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953125"/>
            <a:ext cx="3608388" cy="32543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065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1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1085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fld id="{E35201B7-6629-7A4C-A2D8-BFB5B3D67F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6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54" r:id="rId10"/>
    <p:sldLayoutId id="2147483650" r:id="rId11"/>
    <p:sldLayoutId id="2147483655" r:id="rId12"/>
    <p:sldLayoutId id="2147483665" r:id="rId13"/>
    <p:sldLayoutId id="2147483667" r:id="rId14"/>
    <p:sldLayoutId id="2147483666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ellie.johns-kelley@presbyterianfoundation.org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Stock_000017578829Large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1900"/>
            <a:ext cx="9144000" cy="5626100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503243"/>
            <a:ext cx="7772400" cy="1092365"/>
          </a:xfrm>
        </p:spPr>
        <p:txBody>
          <a:bodyPr/>
          <a:lstStyle/>
          <a:p>
            <a:r>
              <a:rPr lang="en-US" dirty="0"/>
              <a:t>Composing a Legacy</a:t>
            </a:r>
          </a:p>
        </p:txBody>
      </p:sp>
    </p:spTree>
    <p:extLst>
      <p:ext uri="{BB962C8B-B14F-4D97-AF65-F5344CB8AC3E}">
        <p14:creationId xmlns:p14="http://schemas.microsoft.com/office/powerpoint/2010/main" val="39591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 Bequest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Gift Amount</a:t>
            </a:r>
          </a:p>
          <a:p>
            <a:r>
              <a:rPr lang="en-US" dirty="0"/>
              <a:t>Stated amount</a:t>
            </a:r>
          </a:p>
          <a:p>
            <a:r>
              <a:rPr lang="en-US" dirty="0"/>
              <a:t>Percentage of estate</a:t>
            </a:r>
          </a:p>
          <a:p>
            <a:r>
              <a:rPr lang="en-US" dirty="0"/>
              <a:t>Residual amount</a:t>
            </a:r>
          </a:p>
          <a:p>
            <a:pPr marL="0" indent="0">
              <a:buNone/>
            </a:pPr>
            <a:endParaRPr lang="en-US" sz="15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Purpose</a:t>
            </a:r>
          </a:p>
          <a:p>
            <a:r>
              <a:rPr lang="en-US" dirty="0"/>
              <a:t>Restricted</a:t>
            </a:r>
          </a:p>
          <a:p>
            <a:r>
              <a:rPr lang="en-US" dirty="0"/>
              <a:t>Unrestricted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Structure of Gift</a:t>
            </a:r>
          </a:p>
          <a:p>
            <a:r>
              <a:rPr lang="en-US" dirty="0"/>
              <a:t>Direct bequest, memorial or endowment fund, charitable life income plan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7" descr="DAwGrp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738" y="1906588"/>
            <a:ext cx="3402862" cy="3486027"/>
          </a:xfrm>
        </p:spPr>
      </p:pic>
    </p:spTree>
    <p:extLst>
      <p:ext uri="{BB962C8B-B14F-4D97-AF65-F5344CB8AC3E}">
        <p14:creationId xmlns:p14="http://schemas.microsoft.com/office/powerpoint/2010/main" val="352504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Assets to Consider</a:t>
            </a:r>
          </a:p>
        </p:txBody>
      </p:sp>
      <p:pic>
        <p:nvPicPr>
          <p:cNvPr id="5" name="Content Placeholder 4" descr="iStock_000003666016Medium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0" y="4798739"/>
            <a:ext cx="9144000" cy="1107996"/>
          </a:xfrm>
        </p:spPr>
        <p:txBody>
          <a:bodyPr/>
          <a:lstStyle/>
          <a:p>
            <a:r>
              <a:rPr lang="en-US" i="1" dirty="0"/>
              <a:t>Life Insurance, Retirement Plans, Real Estate, </a:t>
            </a:r>
            <a:br>
              <a:rPr lang="en-US" i="1" dirty="0"/>
            </a:br>
            <a:r>
              <a:rPr lang="en-US" i="1" dirty="0"/>
              <a:t>and Nontraditional Assets</a:t>
            </a:r>
          </a:p>
        </p:txBody>
      </p:sp>
    </p:spTree>
    <p:extLst>
      <p:ext uri="{BB962C8B-B14F-4D97-AF65-F5344CB8AC3E}">
        <p14:creationId xmlns:p14="http://schemas.microsoft.com/office/powerpoint/2010/main" val="420753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church or charity as primary, secondary, or contingent beneficiary</a:t>
            </a:r>
          </a:p>
          <a:p>
            <a:r>
              <a:rPr lang="en-US" dirty="0"/>
              <a:t>Transfer ownership to church or charity</a:t>
            </a:r>
          </a:p>
          <a:p>
            <a:r>
              <a:rPr lang="en-US" dirty="0"/>
              <a:t>Purchase new policy as a charitable gift</a:t>
            </a:r>
          </a:p>
        </p:txBody>
      </p:sp>
      <p:pic>
        <p:nvPicPr>
          <p:cNvPr id="6" name="Picture Placeholder 5" descr="INDIA3701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80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IRAs, 401(k)/403(b), Keogh</a:t>
            </a:r>
          </a:p>
          <a:p>
            <a:r>
              <a:rPr lang="en-US" dirty="0"/>
              <a:t>Accounts are included as part of estate</a:t>
            </a:r>
          </a:p>
          <a:p>
            <a:r>
              <a:rPr lang="en-US" dirty="0"/>
              <a:t>Heirs subject to federal income tax</a:t>
            </a:r>
          </a:p>
          <a:p>
            <a:r>
              <a:rPr lang="en-US" dirty="0"/>
              <a:t>Options:</a:t>
            </a:r>
          </a:p>
          <a:p>
            <a:pPr lvl="1"/>
            <a:r>
              <a:rPr lang="en-US" dirty="0"/>
              <a:t>Designate church or charity as beneficiary</a:t>
            </a:r>
          </a:p>
          <a:p>
            <a:pPr lvl="1"/>
            <a:r>
              <a:rPr lang="en-US" dirty="0"/>
              <a:t>Name charitable trust as beneficiary to provide lifetime income to person you select</a:t>
            </a:r>
          </a:p>
        </p:txBody>
      </p:sp>
      <p:pic>
        <p:nvPicPr>
          <p:cNvPr id="6" name="Picture Placeholder 5" descr="Kenya56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99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 highly appreciated, low basis property</a:t>
            </a:r>
          </a:p>
          <a:p>
            <a:pPr lvl="1"/>
            <a:r>
              <a:rPr lang="en-US" dirty="0"/>
              <a:t>Charitable income tax deduction</a:t>
            </a:r>
          </a:p>
          <a:p>
            <a:pPr lvl="1"/>
            <a:r>
              <a:rPr lang="en-US" dirty="0"/>
              <a:t>Avoid capital gains taxes</a:t>
            </a:r>
          </a:p>
          <a:p>
            <a:r>
              <a:rPr lang="en-US" dirty="0"/>
              <a:t>Give home or farm and retain use during lifetime</a:t>
            </a:r>
          </a:p>
          <a:p>
            <a:r>
              <a:rPr lang="en-US" dirty="0"/>
              <a:t>Name charitable trust owner to provide lifetime income to you or others, and to support church with remainder</a:t>
            </a:r>
          </a:p>
        </p:txBody>
      </p:sp>
      <p:pic>
        <p:nvPicPr>
          <p:cNvPr id="6" name="Picture Placeholder 5" descr="iStock_000019017607Large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90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Nontraditional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 collection</a:t>
            </a:r>
          </a:p>
          <a:p>
            <a:r>
              <a:rPr lang="en-US" dirty="0"/>
              <a:t>Coin collection</a:t>
            </a:r>
          </a:p>
          <a:p>
            <a:r>
              <a:rPr lang="en-US" dirty="0"/>
              <a:t>Business interest</a:t>
            </a:r>
          </a:p>
        </p:txBody>
      </p:sp>
      <p:pic>
        <p:nvPicPr>
          <p:cNvPr id="6" name="Picture Placeholder 5" descr="iStock_000009086592Large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87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Instruments to Consider</a:t>
            </a:r>
          </a:p>
        </p:txBody>
      </p:sp>
      <p:pic>
        <p:nvPicPr>
          <p:cNvPr id="5" name="Content Placeholder 4" descr="iStock_000002320340Large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0" y="4798739"/>
            <a:ext cx="9144000" cy="1107996"/>
          </a:xfrm>
        </p:spPr>
        <p:txBody>
          <a:bodyPr/>
          <a:lstStyle/>
          <a:p>
            <a:r>
              <a:rPr lang="en-US" i="1" dirty="0"/>
              <a:t>Endowment Fund, Donor-Advised Fund, Charitable Remainder Trust, and Charitable Lead Trust</a:t>
            </a:r>
          </a:p>
        </p:txBody>
      </p:sp>
    </p:spTree>
    <p:extLst>
      <p:ext uri="{BB962C8B-B14F-4D97-AF65-F5344CB8AC3E}">
        <p14:creationId xmlns:p14="http://schemas.microsoft.com/office/powerpoint/2010/main" val="2728750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Endowment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be established as a memorial fund</a:t>
            </a:r>
          </a:p>
          <a:p>
            <a:r>
              <a:rPr lang="en-US" dirty="0"/>
              <a:t>Foundation invests the fund and income is distributed to charitable beneficiary in perpetuity</a:t>
            </a:r>
          </a:p>
          <a:p>
            <a:r>
              <a:rPr lang="en-US" dirty="0"/>
              <a:t>Provides continuous financial support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8267E"/>
                </a:solidFill>
              </a:rPr>
              <a:t>Minimum Gift — $25,000</a:t>
            </a:r>
          </a:p>
        </p:txBody>
      </p:sp>
      <p:pic>
        <p:nvPicPr>
          <p:cNvPr id="6" name="Picture Placeholder 5" descr="Dsc_5726-p chalice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97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Donor-Advised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Flexibility to support the missions and ministries of the PC(USA) and beyond</a:t>
            </a:r>
          </a:p>
          <a:p>
            <a:r>
              <a:rPr lang="en-US" dirty="0"/>
              <a:t>You decide the amount of the grant and the timing</a:t>
            </a:r>
          </a:p>
          <a:p>
            <a:r>
              <a:rPr lang="en-US" dirty="0"/>
              <a:t>Include family members in the grant-making process, share your values</a:t>
            </a:r>
          </a:p>
          <a:p>
            <a:r>
              <a:rPr lang="en-US" dirty="0"/>
              <a:t>Avoid cumbersome responsibilities and costs of a private foundation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8267E"/>
                </a:solidFill>
              </a:rPr>
              <a:t>Minimum Gift — $2,500</a:t>
            </a:r>
          </a:p>
        </p:txBody>
      </p:sp>
      <p:pic>
        <p:nvPicPr>
          <p:cNvPr id="7" name="Picture Placeholder 6" descr="HON0570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07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Charitable Remainder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Income for you or survivors</a:t>
            </a:r>
          </a:p>
          <a:p>
            <a:r>
              <a:rPr lang="en-US" dirty="0"/>
              <a:t>Support mission after income is provided</a:t>
            </a:r>
          </a:p>
          <a:p>
            <a:r>
              <a:rPr lang="en-US" dirty="0"/>
              <a:t>Avoid realizing capital gain</a:t>
            </a:r>
          </a:p>
          <a:p>
            <a:r>
              <a:rPr lang="en-US" dirty="0"/>
              <a:t>Immediate income tax deduction</a:t>
            </a:r>
          </a:p>
          <a:p>
            <a:r>
              <a:rPr lang="en-US" dirty="0"/>
              <a:t>Estate tax reduction</a:t>
            </a:r>
          </a:p>
        </p:txBody>
      </p:sp>
      <p:pic>
        <p:nvPicPr>
          <p:cNvPr id="6" name="Picture Placeholder 5" descr="105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53738" y="1906588"/>
            <a:ext cx="3402862" cy="282098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5953125"/>
            <a:ext cx="3956180" cy="325438"/>
          </a:xfrm>
        </p:spPr>
        <p:txBody>
          <a:bodyPr>
            <a:noAutofit/>
          </a:bodyPr>
          <a:lstStyle/>
          <a:p>
            <a:pPr marL="58738" indent="-58738"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*Trust services provided by New Covenant Trust Company, N.A., a subsidiary of the Presbyterian Foundation.</a:t>
            </a:r>
          </a:p>
        </p:txBody>
      </p:sp>
    </p:spTree>
    <p:extLst>
      <p:ext uri="{BB962C8B-B14F-4D97-AF65-F5344CB8AC3E}">
        <p14:creationId xmlns:p14="http://schemas.microsoft.com/office/powerpoint/2010/main" val="25083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Legacy Planning?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Clarify family vision</a:t>
            </a:r>
          </a:p>
          <a:p>
            <a:r>
              <a:rPr lang="en-US" dirty="0"/>
              <a:t>Prepare for future goals</a:t>
            </a:r>
          </a:p>
          <a:p>
            <a:r>
              <a:rPr lang="en-US" dirty="0"/>
              <a:t>Provide for spouse and dependents</a:t>
            </a:r>
          </a:p>
          <a:p>
            <a:r>
              <a:rPr lang="en-US" dirty="0"/>
              <a:t>Provide for philanthropic goals now and later</a:t>
            </a:r>
          </a:p>
        </p:txBody>
      </p:sp>
      <p:pic>
        <p:nvPicPr>
          <p:cNvPr id="6" name="Picture Placeholder 5" descr="iStock_000009652262Large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738" y="1906588"/>
            <a:ext cx="3402862" cy="351533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3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Charitable Lead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Donor establishes and funds irrevocable trust</a:t>
            </a:r>
          </a:p>
          <a:p>
            <a:r>
              <a:rPr lang="en-US" dirty="0"/>
              <a:t>Charitable beneficiary receives payments first — usually for set term of years</a:t>
            </a:r>
          </a:p>
          <a:p>
            <a:r>
              <a:rPr lang="en-US" dirty="0"/>
              <a:t>At end of term, assets are returned to donor or passed to heirs</a:t>
            </a:r>
          </a:p>
          <a:p>
            <a:r>
              <a:rPr lang="en-US" dirty="0"/>
              <a:t>Passes assets to heirs at greatly reduced estate tax cost, while fulfilling stewardship goal</a:t>
            </a:r>
          </a:p>
        </p:txBody>
      </p:sp>
      <p:pic>
        <p:nvPicPr>
          <p:cNvPr id="6" name="Picture Placeholder 5" descr="BZ116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*Trust services provided by New Covenant Trust Company, N.A., a subsidiary of the Presbyterian Foundation.</a:t>
            </a:r>
          </a:p>
        </p:txBody>
      </p:sp>
    </p:spTree>
    <p:extLst>
      <p:ext uri="{BB962C8B-B14F-4D97-AF65-F5344CB8AC3E}">
        <p14:creationId xmlns:p14="http://schemas.microsoft.com/office/powerpoint/2010/main" val="2757489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8843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Federal Estate Tax Rates &amp; Exemption Amounts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7200" y="5953125"/>
            <a:ext cx="3608388" cy="3254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100" dirty="0">
                <a:solidFill>
                  <a:schemeClr val="accent6"/>
                </a:solidFill>
              </a:rPr>
              <a:t>October 2021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E7FC8F1-BD6D-4289-AFE5-3D1521DD09C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948020"/>
              </p:ext>
            </p:extLst>
          </p:nvPr>
        </p:nvGraphicFramePr>
        <p:xfrm>
          <a:off x="457200" y="2641600"/>
          <a:ext cx="8229600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3" imgW="1228670" imgH="390668" progId="Excel.Sheet.12">
                  <p:embed/>
                </p:oleObj>
              </mc:Choice>
              <mc:Fallback>
                <p:oleObj name="Worksheet" r:id="rId3" imgW="1228670" imgH="390668" progId="Excel.Sheet.12">
                  <p:embed/>
                  <p:pic>
                    <p:nvPicPr>
                      <p:cNvPr id="7" name="Content Placeholder 6">
                        <a:extLst>
                          <a:ext uri="{FF2B5EF4-FFF2-40B4-BE49-F238E27FC236}">
                            <a16:creationId xmlns:a16="http://schemas.microsoft.com/office/drawing/2014/main" id="{7E7FC8F1-BD6D-4289-AFE5-3D1521DD09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641600"/>
                        <a:ext cx="8229600" cy="261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FB42FC3-40E7-46D4-8C31-983988F82C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080654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5" imgW="1228670" imgH="390668" progId="Excel.Sheet.12">
                  <p:embed/>
                </p:oleObj>
              </mc:Choice>
              <mc:Fallback>
                <p:oleObj name="Worksheet" r:id="rId5" imgW="1228670" imgH="390668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FB42FC3-40E7-46D4-8C31-983988F82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B2C1748-FB56-4564-A42E-90158704B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435547"/>
              </p:ext>
            </p:extLst>
          </p:nvPr>
        </p:nvGraphicFramePr>
        <p:xfrm>
          <a:off x="457200" y="1945532"/>
          <a:ext cx="8229600" cy="3813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026">
                  <a:extLst>
                    <a:ext uri="{9D8B030D-6E8A-4147-A177-3AD203B41FA5}">
                      <a16:colId xmlns:a16="http://schemas.microsoft.com/office/drawing/2014/main" val="3920842748"/>
                    </a:ext>
                  </a:extLst>
                </a:gridCol>
                <a:gridCol w="2951248">
                  <a:extLst>
                    <a:ext uri="{9D8B030D-6E8A-4147-A177-3AD203B41FA5}">
                      <a16:colId xmlns:a16="http://schemas.microsoft.com/office/drawing/2014/main" val="2059802138"/>
                    </a:ext>
                  </a:extLst>
                </a:gridCol>
                <a:gridCol w="1382622">
                  <a:extLst>
                    <a:ext uri="{9D8B030D-6E8A-4147-A177-3AD203B41FA5}">
                      <a16:colId xmlns:a16="http://schemas.microsoft.com/office/drawing/2014/main" val="173724726"/>
                    </a:ext>
                  </a:extLst>
                </a:gridCol>
                <a:gridCol w="2314704">
                  <a:extLst>
                    <a:ext uri="{9D8B030D-6E8A-4147-A177-3AD203B41FA5}">
                      <a16:colId xmlns:a16="http://schemas.microsoft.com/office/drawing/2014/main" val="4256228252"/>
                    </a:ext>
                  </a:extLst>
                </a:gridCol>
              </a:tblGrid>
              <a:tr h="8171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Year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Estate &amp; Gift Tax Exemption Amount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GST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Highest Estate Gift &amp; GST Tax Rate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6203" marR="6203" marT="6203" marB="0" anchor="ctr"/>
                </a:tc>
                <a:extLst>
                  <a:ext uri="{0D108BD9-81ED-4DB2-BD59-A6C34878D82A}">
                    <a16:rowId xmlns:a16="http://schemas.microsoft.com/office/drawing/2014/main" val="2068280137"/>
                  </a:ext>
                </a:extLst>
              </a:tr>
              <a:tr h="428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$5.43 million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$5.43 million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40%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extLst>
                  <a:ext uri="{0D108BD9-81ED-4DB2-BD59-A6C34878D82A}">
                    <a16:rowId xmlns:a16="http://schemas.microsoft.com/office/drawing/2014/main" val="2461636940"/>
                  </a:ext>
                </a:extLst>
              </a:tr>
              <a:tr h="428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$5.43 million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$5.43 million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40%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extLst>
                  <a:ext uri="{0D108BD9-81ED-4DB2-BD59-A6C34878D82A}">
                    <a16:rowId xmlns:a16="http://schemas.microsoft.com/office/drawing/2014/main" val="2216089818"/>
                  </a:ext>
                </a:extLst>
              </a:tr>
              <a:tr h="428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$5.49 million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$5.49 million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40%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extLst>
                  <a:ext uri="{0D108BD9-81ED-4DB2-BD59-A6C34878D82A}">
                    <a16:rowId xmlns:a16="http://schemas.microsoft.com/office/drawing/2014/main" val="3527540881"/>
                  </a:ext>
                </a:extLst>
              </a:tr>
              <a:tr h="428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$11.18 million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$11.18 million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40%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extLst>
                  <a:ext uri="{0D108BD9-81ED-4DB2-BD59-A6C34878D82A}">
                    <a16:rowId xmlns:a16="http://schemas.microsoft.com/office/drawing/2014/main" val="3559546564"/>
                  </a:ext>
                </a:extLst>
              </a:tr>
              <a:tr h="428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$11.4 million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$11.4 million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40%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extLst>
                  <a:ext uri="{0D108BD9-81ED-4DB2-BD59-A6C34878D82A}">
                    <a16:rowId xmlns:a16="http://schemas.microsoft.com/office/drawing/2014/main" val="2923077938"/>
                  </a:ext>
                </a:extLst>
              </a:tr>
              <a:tr h="428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$11.58 million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$11.58 million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40%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extLst>
                  <a:ext uri="{0D108BD9-81ED-4DB2-BD59-A6C34878D82A}">
                    <a16:rowId xmlns:a16="http://schemas.microsoft.com/office/drawing/2014/main" val="600232140"/>
                  </a:ext>
                </a:extLst>
              </a:tr>
              <a:tr h="428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$11.7 million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$11.7 million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40%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3" marR="6203" marT="6203" marB="0" anchor="ctr"/>
                </a:tc>
                <a:extLst>
                  <a:ext uri="{0D108BD9-81ED-4DB2-BD59-A6C34878D82A}">
                    <a16:rowId xmlns:a16="http://schemas.microsoft.com/office/drawing/2014/main" val="1561316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462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Presbyterian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vital part of the Presbyterian Church (U.S.A.), the Foundation cultivates, attracts, and manages financial resources of individuals and institutions to serve Christ’s mission.</a:t>
            </a:r>
          </a:p>
          <a:p>
            <a:r>
              <a:rPr lang="en-US" dirty="0"/>
              <a:t>Established in 1799.</a:t>
            </a:r>
          </a:p>
        </p:txBody>
      </p:sp>
      <p:pic>
        <p:nvPicPr>
          <p:cNvPr id="6" name="Picture Placeholder 5" descr="Window13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04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3587" y="3429000"/>
            <a:ext cx="4756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The Rev. Ellie Johns-Kelley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Ministry Relations Officer </a:t>
            </a:r>
            <a:endParaRPr lang="en-US" sz="800" dirty="0">
              <a:solidFill>
                <a:schemeClr val="tx2"/>
              </a:solidFill>
              <a:cs typeface="Franklin Gothic Book"/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  <a:cs typeface="Franklin Gothic Book"/>
              </a:rPr>
              <a:t>412-694-3226   Toll-free: 855-251-8212</a:t>
            </a:r>
            <a:endParaRPr lang="en-US" sz="1400" b="1" dirty="0">
              <a:solidFill>
                <a:schemeClr val="tx2"/>
              </a:solidFill>
              <a:cs typeface="Franklin Gothic Book"/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  <a:cs typeface="Franklin Gothic Book"/>
                <a:hlinkClick r:id="rId2"/>
              </a:rPr>
              <a:t>ellie.johns-kelley@presbyterianfoundation.org</a:t>
            </a:r>
            <a:endParaRPr lang="en-US" sz="1400" dirty="0">
              <a:solidFill>
                <a:schemeClr val="tx2"/>
              </a:solidFill>
              <a:cs typeface="Franklin Gothic Book"/>
            </a:endParaRPr>
          </a:p>
          <a:p>
            <a:pPr algn="ctr"/>
            <a:endParaRPr lang="en-US" sz="1200" dirty="0">
              <a:solidFill>
                <a:schemeClr val="tx2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8350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Your Legacy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</a:t>
            </a:r>
          </a:p>
          <a:p>
            <a:r>
              <a:rPr lang="en-US" dirty="0"/>
              <a:t>Durable power of attorney</a:t>
            </a:r>
          </a:p>
          <a:p>
            <a:r>
              <a:rPr lang="en-US" dirty="0"/>
              <a:t>Living will directive/healthcare proxy</a:t>
            </a:r>
          </a:p>
          <a:p>
            <a:r>
              <a:rPr lang="en-US" dirty="0"/>
              <a:t>Trusts</a:t>
            </a:r>
          </a:p>
          <a:p>
            <a:r>
              <a:rPr lang="en-US" dirty="0"/>
              <a:t>Tax reduction plans</a:t>
            </a:r>
          </a:p>
          <a:p>
            <a:r>
              <a:rPr lang="en-US" dirty="0"/>
              <a:t>Guardian for dependents</a:t>
            </a:r>
          </a:p>
          <a:p>
            <a:r>
              <a:rPr lang="en-US" dirty="0"/>
              <a:t>Business succession</a:t>
            </a:r>
          </a:p>
          <a:p>
            <a:r>
              <a:rPr lang="en-US" dirty="0"/>
              <a:t>Charitable bequests</a:t>
            </a:r>
          </a:p>
          <a:p>
            <a:r>
              <a:rPr lang="en-US" dirty="0"/>
              <a:t>Life income plan</a:t>
            </a:r>
          </a:p>
        </p:txBody>
      </p:sp>
      <p:pic>
        <p:nvPicPr>
          <p:cNvPr id="6" name="Picture Placeholder 5" descr="7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7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Meet a Variety of Needs</a:t>
            </a:r>
          </a:p>
        </p:txBody>
      </p:sp>
      <p:pic>
        <p:nvPicPr>
          <p:cNvPr id="5" name="Content Placeholder 4" descr="iStock_000007587844Larg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0" y="4798739"/>
            <a:ext cx="9144000" cy="1107996"/>
          </a:xfrm>
        </p:spPr>
        <p:txBody>
          <a:bodyPr/>
          <a:lstStyle/>
          <a:p>
            <a:r>
              <a:rPr lang="en-US" i="1" dirty="0"/>
              <a:t>Writing your will is one of the most important steps you can take to plan your estate.</a:t>
            </a:r>
          </a:p>
        </p:txBody>
      </p:sp>
    </p:spTree>
    <p:extLst>
      <p:ext uri="{BB962C8B-B14F-4D97-AF65-F5344CB8AC3E}">
        <p14:creationId xmlns:p14="http://schemas.microsoft.com/office/powerpoint/2010/main" val="352366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Your Faith Appear?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Have you spoken of God’s grace and love as the source of your faith?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Have you considered your life and family values, including the Church and its mission?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Resource: </a:t>
            </a:r>
            <a:r>
              <a:rPr lang="en-US" i="1" dirty="0">
                <a:solidFill>
                  <a:schemeClr val="tx2"/>
                </a:solidFill>
              </a:rPr>
              <a:t>Composing a Legacy</a:t>
            </a:r>
          </a:p>
        </p:txBody>
      </p:sp>
      <p:pic>
        <p:nvPicPr>
          <p:cNvPr id="6" name="Picture Placeholder 5" descr="Worship10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2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Charitable Estate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Enduring statement of faith</a:t>
            </a:r>
          </a:p>
          <a:p>
            <a:r>
              <a:rPr lang="en-US" dirty="0"/>
              <a:t>Wise stewardship of assets</a:t>
            </a:r>
          </a:p>
          <a:p>
            <a:r>
              <a:rPr lang="en-US" dirty="0"/>
              <a:t>Provision for loved ones</a:t>
            </a:r>
          </a:p>
          <a:p>
            <a:r>
              <a:rPr lang="en-US" dirty="0"/>
              <a:t>Support for mission and ministry</a:t>
            </a:r>
          </a:p>
          <a:p>
            <a:r>
              <a:rPr lang="en-US" dirty="0"/>
              <a:t>Management of accumulated assets</a:t>
            </a:r>
          </a:p>
        </p:txBody>
      </p:sp>
      <p:pic>
        <p:nvPicPr>
          <p:cNvPr id="6" name="Picture Placeholder 5" descr="Baptism -North Decatur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47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Review Your Will?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Birth or </a:t>
            </a:r>
            <a:r>
              <a:rPr lang="en-US"/>
              <a:t>adoption of </a:t>
            </a:r>
            <a:r>
              <a:rPr lang="en-US" dirty="0"/>
              <a:t>children</a:t>
            </a:r>
          </a:p>
          <a:p>
            <a:r>
              <a:rPr lang="en-US" dirty="0"/>
              <a:t>Children have grown or married</a:t>
            </a:r>
          </a:p>
          <a:p>
            <a:r>
              <a:rPr lang="en-US" dirty="0"/>
              <a:t>Loss of spouse or loved one</a:t>
            </a:r>
          </a:p>
          <a:p>
            <a:r>
              <a:rPr lang="en-US" dirty="0"/>
              <a:t>Divorce or marriage</a:t>
            </a:r>
          </a:p>
          <a:p>
            <a:r>
              <a:rPr lang="en-US" dirty="0"/>
              <a:t>Move to another state</a:t>
            </a:r>
          </a:p>
          <a:p>
            <a:r>
              <a:rPr lang="en-US" dirty="0"/>
              <a:t>Change in financial situation</a:t>
            </a:r>
          </a:p>
          <a:p>
            <a:pPr lvl="1"/>
            <a:r>
              <a:rPr lang="en-US" dirty="0"/>
              <a:t>Retirement</a:t>
            </a:r>
          </a:p>
          <a:p>
            <a:pPr lvl="1"/>
            <a:r>
              <a:rPr lang="en-US" dirty="0"/>
              <a:t>Received inheritance</a:t>
            </a:r>
          </a:p>
          <a:p>
            <a:pPr lvl="1"/>
            <a:r>
              <a:rPr lang="en-US" dirty="0"/>
              <a:t>Purchased vacation home</a:t>
            </a:r>
          </a:p>
        </p:txBody>
      </p:sp>
      <p:pic>
        <p:nvPicPr>
          <p:cNvPr id="6" name="Picture Placeholder 5" descr="iStock_000006323591Medium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8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/>
              <a:t>Considerations in Drafting Your Will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Inventory your assets</a:t>
            </a:r>
          </a:p>
          <a:p>
            <a:r>
              <a:rPr lang="en-US" dirty="0"/>
              <a:t>Identify beneficiaries (people and organizations)</a:t>
            </a:r>
          </a:p>
          <a:p>
            <a:r>
              <a:rPr lang="en-US" dirty="0"/>
              <a:t>Explore various charitable giving options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8267E"/>
                </a:solidFill>
              </a:rPr>
              <a:t>Resources: </a:t>
            </a:r>
            <a:r>
              <a:rPr lang="en-US" i="1" dirty="0">
                <a:solidFill>
                  <a:srgbClr val="08267E"/>
                </a:solidFill>
              </a:rPr>
              <a:t>Estate Planning Workbook</a:t>
            </a:r>
          </a:p>
        </p:txBody>
      </p:sp>
      <p:pic>
        <p:nvPicPr>
          <p:cNvPr id="6" name="Picture Placeholder 5" descr="iStock_000019775386Large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7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Charitable Component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0" y="4798739"/>
            <a:ext cx="9144000" cy="1107996"/>
          </a:xfrm>
        </p:spPr>
        <p:txBody>
          <a:bodyPr/>
          <a:lstStyle/>
          <a:p>
            <a:r>
              <a:rPr lang="en-US" i="1" dirty="0"/>
              <a:t>Opportunities to make gifts now and in the future that will benefit causes important to you.</a:t>
            </a:r>
          </a:p>
        </p:txBody>
      </p:sp>
      <p:pic>
        <p:nvPicPr>
          <p:cNvPr id="9" name="Content Placeholder 8" descr="ThinkstockPhotos-49355665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56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esbyterian Foundation">
      <a:dk1>
        <a:sysClr val="windowText" lastClr="000000"/>
      </a:dk1>
      <a:lt1>
        <a:sysClr val="window" lastClr="FFFFFF"/>
      </a:lt1>
      <a:dk2>
        <a:srgbClr val="08267E"/>
      </a:dk2>
      <a:lt2>
        <a:srgbClr val="D0D3D5"/>
      </a:lt2>
      <a:accent1>
        <a:srgbClr val="1A89D3"/>
      </a:accent1>
      <a:accent2>
        <a:srgbClr val="A4BBE1"/>
      </a:accent2>
      <a:accent3>
        <a:srgbClr val="FCD94C"/>
      </a:accent3>
      <a:accent4>
        <a:srgbClr val="EB0D2E"/>
      </a:accent4>
      <a:accent5>
        <a:srgbClr val="54981A"/>
      </a:accent5>
      <a:accent6>
        <a:srgbClr val="8F9091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ca1784af-d0ad-433b-a96d-0a576714c581">
      <UserInfo>
        <DisplayName>Betsie Chilton</DisplayName>
        <AccountId>181</AccountId>
        <AccountType/>
      </UserInfo>
      <UserInfo>
        <DisplayName>Ellie Johns-Kelley</DisplayName>
        <AccountId>146</AccountId>
        <AccountType/>
      </UserInfo>
      <UserInfo>
        <DisplayName>Lisa Longo</DisplayName>
        <AccountId>113</AccountId>
        <AccountType/>
      </UserInfo>
      <UserInfo>
        <DisplayName>Minner Serovy</DisplayName>
        <AccountId>114</AccountId>
        <AccountType/>
      </UserInfo>
      <UserInfo>
        <DisplayName>Olanda Carr</DisplayName>
        <AccountId>115</AccountId>
        <AccountType/>
      </UserInfo>
      <UserInfo>
        <DisplayName>Rob Hagan</DisplayName>
        <AccountId>183</AccountId>
        <AccountType/>
      </UserInfo>
      <UserInfo>
        <DisplayName>Robert Hay</DisplayName>
        <AccountId>116</AccountId>
        <AccountType/>
      </UserInfo>
      <UserInfo>
        <DisplayName>Sherry Kenney</DisplayName>
        <AccountId>131</AccountId>
        <AccountType/>
      </UserInfo>
      <UserInfo>
        <DisplayName>Stephen Keizer</DisplayName>
        <AccountId>102</AccountId>
        <AccountType/>
      </UserInfo>
      <UserInfo>
        <DisplayName>Steven Wirth</DisplayName>
        <AccountId>157</AccountId>
        <AccountType/>
      </UserInfo>
      <UserInfo>
        <DisplayName>Paul Grier</DisplayName>
        <AccountId>101</AccountId>
        <AccountType/>
      </UserInfo>
      <UserInfo>
        <DisplayName>Karl Mattison</DisplayName>
        <AccountId>182</AccountId>
        <AccountType/>
      </UserInfo>
      <UserInfo>
        <DisplayName>Rob Bullock</DisplayName>
        <AccountId>54</AccountId>
        <AccountType/>
      </UserInfo>
      <UserInfo>
        <DisplayName>Serrita Bell</DisplayName>
        <AccountId>56</AccountId>
        <AccountType/>
      </UserInfo>
    </SharedWithUsers>
    <LastSharedByUser xmlns="ca1784af-d0ad-433b-a96d-0a576714c581">pam.greer-ullrich@presbyterianfoundation.org</LastSharedByUser>
    <LastSharedByTime xmlns="ca1784af-d0ad-433b-a96d-0a576714c581">2016-10-31T18:04:29+00:00</LastSharedByTim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131F1DA6734645A061BE13602C89E0" ma:contentTypeVersion="5" ma:contentTypeDescription="Create a new document." ma:contentTypeScope="" ma:versionID="fa5f0b39158c98fca6763ee33f4d030c">
  <xsd:schema xmlns:xsd="http://www.w3.org/2001/XMLSchema" xmlns:xs="http://www.w3.org/2001/XMLSchema" xmlns:p="http://schemas.microsoft.com/office/2006/metadata/properties" xmlns:ns1="http://schemas.microsoft.com/sharepoint/v3" xmlns:ns2="ca1784af-d0ad-433b-a96d-0a576714c581" targetNamespace="http://schemas.microsoft.com/office/2006/metadata/properties" ma:root="true" ma:fieldsID="ae677cafc8b13f855d6532a31e7a9d71" ns1:_="" ns2:_="">
    <xsd:import namespace="http://schemas.microsoft.com/sharepoint/v3"/>
    <xsd:import namespace="ca1784af-d0ad-433b-a96d-0a576714c58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784af-d0ad-433b-a96d-0a576714c5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5EC2F5-A2FE-4DEB-B11A-96D9D48A9E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8D139B-BCD1-4444-8923-9593020307F9}">
  <ds:schemaRefs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a1784af-d0ad-433b-a96d-0a576714c581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B4CB84-14EE-4CD9-9D37-BF10FBFBCE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1784af-d0ad-433b-a96d-0a576714c5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767</Words>
  <Application>Microsoft Office PowerPoint</Application>
  <PresentationFormat>On-screen Show (4:3)</PresentationFormat>
  <Paragraphs>152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Constantia</vt:lpstr>
      <vt:lpstr>Franklin Gothic Book</vt:lpstr>
      <vt:lpstr>Office Theme</vt:lpstr>
      <vt:lpstr>Worksheet</vt:lpstr>
      <vt:lpstr>Composing a Legacy</vt:lpstr>
      <vt:lpstr>Why Legacy Planning?</vt:lpstr>
      <vt:lpstr>Components of Your Legacy Plan</vt:lpstr>
      <vt:lpstr>Wills Meet a Variety of Needs</vt:lpstr>
      <vt:lpstr>Where Does Your Faith Appear?</vt:lpstr>
      <vt:lpstr>Charitable Estate Planning</vt:lpstr>
      <vt:lpstr>When to Review Your Will?</vt:lpstr>
      <vt:lpstr>Considerations in Drafting Your Will</vt:lpstr>
      <vt:lpstr>The Charitable Component</vt:lpstr>
      <vt:lpstr>Planning a Bequest</vt:lpstr>
      <vt:lpstr>Assets to Consider</vt:lpstr>
      <vt:lpstr>Life Insurance</vt:lpstr>
      <vt:lpstr>Retirement Plans</vt:lpstr>
      <vt:lpstr>Real Estate</vt:lpstr>
      <vt:lpstr>Other Nontraditional Assets</vt:lpstr>
      <vt:lpstr>Giving Instruments to Consider</vt:lpstr>
      <vt:lpstr>Endowment Fund</vt:lpstr>
      <vt:lpstr>Donor-Advised Fund</vt:lpstr>
      <vt:lpstr>Charitable Remainder Trust</vt:lpstr>
      <vt:lpstr>Charitable Lead Trust</vt:lpstr>
      <vt:lpstr>Federal Estate Tax Rates &amp; Exemption Amounts</vt:lpstr>
      <vt:lpstr>Presbyterian Foundation</vt:lpstr>
      <vt:lpstr>PowerPoint Presentation</vt:lpstr>
    </vt:vector>
  </TitlesOfParts>
  <Company>Disciple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Thompson</dc:creator>
  <cp:lastModifiedBy>Martin Ankrum</cp:lastModifiedBy>
  <cp:revision>43</cp:revision>
  <dcterms:created xsi:type="dcterms:W3CDTF">2016-04-19T19:55:07Z</dcterms:created>
  <dcterms:modified xsi:type="dcterms:W3CDTF">2022-02-03T13:05:22Z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0x01010007131F1DA6734645A061BE13602C89E0</vt:lpwstr>
  </property>
</Properties>
</file>